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340" r:id="rId2"/>
    <p:sldId id="326" r:id="rId3"/>
    <p:sldId id="331" r:id="rId4"/>
    <p:sldId id="330" r:id="rId5"/>
    <p:sldId id="336" r:id="rId6"/>
    <p:sldId id="335" r:id="rId7"/>
    <p:sldId id="338" r:id="rId8"/>
    <p:sldId id="339" r:id="rId9"/>
    <p:sldId id="333" r:id="rId10"/>
    <p:sldId id="325" r:id="rId11"/>
  </p:sldIdLst>
  <p:sldSz cx="18288000" cy="10287000"/>
  <p:notesSz cx="6858000" cy="9144000"/>
  <p:embeddedFontLs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SemiBold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21">
          <p15:clr>
            <a:srgbClr val="9AA0A6"/>
          </p15:clr>
        </p15:guide>
        <p15:guide id="2" pos="4869">
          <p15:clr>
            <a:srgbClr val="9AA0A6"/>
          </p15:clr>
        </p15:guide>
        <p15:guide id="3" orient="horz" pos="46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20" y="348"/>
      </p:cViewPr>
      <p:guideLst>
        <p:guide pos="3921"/>
        <p:guide pos="4869"/>
        <p:guide orient="horz" pos="4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9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508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379af0cd9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379af0cd9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9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6650" tIns="186650" rIns="186650" bIns="1866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300"/>
          </a:xfrm>
          <a:prstGeom prst="rect">
            <a:avLst/>
          </a:prstGeom>
        </p:spPr>
        <p:txBody>
          <a:bodyPr spcFirstLastPara="1" wrap="square" lIns="186650" tIns="186650" rIns="186650" bIns="1866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500"/>
              <a:buNone/>
              <a:defRPr sz="24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3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2750" algn="ctr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algn="ctr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algn="ctr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algn="ctr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algn="ctr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algn="ctr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algn="ctr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algn="ctr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200"/>
              </a:spcBef>
              <a:spcAft>
                <a:spcPts val="32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200"/>
              </a:spcBef>
              <a:spcAft>
                <a:spcPts val="32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6650" tIns="186650" rIns="186650" bIns="1866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91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387350">
              <a:spcBef>
                <a:spcPts val="3200"/>
              </a:spcBef>
              <a:spcAft>
                <a:spcPts val="0"/>
              </a:spcAft>
              <a:buSzPts val="2500"/>
              <a:buChar char="■"/>
              <a:defRPr sz="2500"/>
            </a:lvl6pPr>
            <a:lvl7pPr marL="3200400" lvl="6" indent="-387350">
              <a:spcBef>
                <a:spcPts val="3200"/>
              </a:spcBef>
              <a:spcAft>
                <a:spcPts val="0"/>
              </a:spcAft>
              <a:buSzPts val="2500"/>
              <a:buChar char="●"/>
              <a:defRPr sz="2500"/>
            </a:lvl7pPr>
            <a:lvl8pPr marL="3657600" lvl="7" indent="-387350">
              <a:spcBef>
                <a:spcPts val="3200"/>
              </a:spcBef>
              <a:spcAft>
                <a:spcPts val="0"/>
              </a:spcAft>
              <a:buSzPts val="2500"/>
              <a:buChar char="○"/>
              <a:defRPr sz="2500"/>
            </a:lvl8pPr>
            <a:lvl9pPr marL="4114800" lvl="8" indent="-387350">
              <a:spcBef>
                <a:spcPts val="3200"/>
              </a:spcBef>
              <a:spcAft>
                <a:spcPts val="3200"/>
              </a:spcAft>
              <a:buSzPts val="2500"/>
              <a:buChar char="■"/>
              <a:defRPr sz="2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300" cy="81813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6650" tIns="186650" rIns="186650" bIns="186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6650" tIns="186650" rIns="186650" bIns="1866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6650" tIns="186650" rIns="186650" bIns="1866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300" cy="1209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650" tIns="186650" rIns="186650" bIns="1866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650" tIns="186650" rIns="186650" bIns="186650" anchor="t" anchorCtr="0">
            <a:noAutofit/>
          </a:bodyPr>
          <a:lstStyle>
            <a:lvl1pPr marL="45720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1pPr>
            <a:lvl2pPr marL="914400" lvl="1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2pPr>
            <a:lvl3pPr marL="1371600" lvl="2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3pPr>
            <a:lvl4pPr marL="1828800" lvl="3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4pPr>
            <a:lvl5pPr marL="2286000" lvl="4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5pPr>
            <a:lvl6pPr marL="2743200" lvl="5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6pPr>
            <a:lvl7pPr marL="3200400" lvl="6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7pPr>
            <a:lvl8pPr marL="3657600" lvl="7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8pPr>
            <a:lvl9pPr marL="4114800" lvl="8" indent="-41275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650" tIns="186650" rIns="186650" bIns="1866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CAA6D-ED7A-4AFE-9ADC-CCD1EC4F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2"/>
          <p:cNvSpPr txBox="1"/>
          <p:nvPr/>
        </p:nvSpPr>
        <p:spPr>
          <a:xfrm>
            <a:off x="8078629" y="3333472"/>
            <a:ext cx="10091400" cy="5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650" tIns="186650" rIns="186650" bIns="18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 dirty="0">
                <a:solidFill>
                  <a:srgbClr val="FDD8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внимание!</a:t>
            </a:r>
            <a:br>
              <a:rPr lang="ru" sz="6000" b="1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1000"/>
              </a:spcBef>
            </a:pPr>
            <a:r>
              <a:rPr lang="ru-RU" sz="3200" b="1" dirty="0">
                <a:solidFill>
                  <a:schemeClr val="bg1"/>
                </a:solidFill>
                <a:latin typeface="Montserrat" panose="00000500000000000000" pitchFamily="2" charset="-52"/>
              </a:rPr>
              <a:t>Остроухова Антонина Ивановна</a:t>
            </a:r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"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 ГКУ «Санаторный детский дом № 12»,</a:t>
            </a: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Ставропольский край</a:t>
            </a:r>
            <a:endParaRPr sz="4500" b="1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4500" b="1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" sz="45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49442" y="7584141"/>
            <a:ext cx="4874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Montserrat" panose="00000500000000000000" pitchFamily="2" charset="-52"/>
              </a:rPr>
              <a:t>det-stavropol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@yandex.ru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189843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4373" y="1320492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7784" y="1169894"/>
            <a:ext cx="17256984" cy="92953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6667" y="1417901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Создание комплексного превентивного пространства по предупреждению деструктивного поведения детей-сирот и детей, оставшихся без попечения родителей.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6667" y="2945934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Развитие эффективной системы профилактики суицидального поведения у детей-сирот и детей, оставшихся без попечения родителей.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4967" y="4474920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Совершенствование имеющихся и внедрение новых технологий и методов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саморегуляции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, самоанализа, самопознания, а также способов поведения в конфликтных и стрессовых ситуациях.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04966" y="6018799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Повышение эффективности деятельности по своевременному выявлению и устранению причин и условий, способствующих самовольным уходам, проявлению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</a:rPr>
              <a:t>аутоагрессивного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 поведения, в том числе попыткам суицида, алкоголизму, наркомании у воспитанников организаций для детей-сирот и детей, оставшихся без попечения родителей.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4894" y="7577172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Разработка инновационных технологий, форм и методов работы в сфере профилактики и коррекции деструктивного поведения.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97388" y="335929"/>
            <a:ext cx="5670356" cy="119101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solidFill>
                  <a:schemeClr val="tx1"/>
                </a:solidFill>
                <a:latin typeface="Montserrat" panose="00000500000000000000" pitchFamily="2" charset="-52"/>
              </a:rPr>
              <a:t>Задачи практики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64895" y="9110915"/>
            <a:ext cx="16071563" cy="14306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Популяризация психолого-педагогических основ знаний и инновационных идей, авторских находок необходимых при организации работы по реализуемому направлению.</a:t>
            </a:r>
          </a:p>
        </p:txBody>
      </p:sp>
    </p:spTree>
    <p:extLst>
      <p:ext uri="{BB962C8B-B14F-4D97-AF65-F5344CB8AC3E}">
        <p14:creationId xmlns:p14="http://schemas.microsoft.com/office/powerpoint/2010/main" val="26388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1203613" y="-253295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1659320" cy="12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06124" y="1548361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е</a:t>
            </a:r>
            <a:r>
              <a:rPr lang="ru-RU"/>
              <a:t> — это простейшая форма копирования кого-либо как способ тоном голоса.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1281" y="5104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«Модель мира» в работе с детьми-сиротами по профилактике и коррекции деструктивных форм поведенческих девиаций</a:t>
            </a:r>
            <a:endParaRPr lang="ru-RU" sz="28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7"/>
          <a:stretch/>
        </p:blipFill>
        <p:spPr>
          <a:xfrm>
            <a:off x="70098" y="1689459"/>
            <a:ext cx="4805739" cy="3836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" y="5608890"/>
            <a:ext cx="4770843" cy="357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83" y="5608890"/>
            <a:ext cx="5179538" cy="3662857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469" y="5608890"/>
            <a:ext cx="5156710" cy="369493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446" y="1732154"/>
            <a:ext cx="5077519" cy="37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50223" y="1905141"/>
            <a:ext cx="6037730" cy="329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Устанавливаем раппорт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Применяем метод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</a:rPr>
              <a:t>отзеркаливания</a:t>
            </a:r>
            <a:endParaRPr lang="ru-RU" sz="24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Используем  «предикаты»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</a:rPr>
              <a:t>Используем сенсорную остроту</a:t>
            </a:r>
          </a:p>
        </p:txBody>
      </p:sp>
    </p:spTree>
    <p:extLst>
      <p:ext uri="{BB962C8B-B14F-4D97-AF65-F5344CB8AC3E}">
        <p14:creationId xmlns:p14="http://schemas.microsoft.com/office/powerpoint/2010/main" val="76624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189843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26" y="1670589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6165" y="-151568"/>
            <a:ext cx="11389659" cy="10270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Montserrat" panose="00000500000000000000" pitchFamily="2" charset="-52"/>
              </a:rPr>
              <a:t>Результат мониторинга, проведенного министерством образования Ставропольского края </a:t>
            </a:r>
            <a:endParaRPr lang="ru-RU" sz="2800" b="1" dirty="0">
              <a:solidFill>
                <a:schemeClr val="tx1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67145"/>
              </p:ext>
            </p:extLst>
          </p:nvPr>
        </p:nvGraphicFramePr>
        <p:xfrm>
          <a:off x="2286000" y="1388477"/>
          <a:ext cx="15204227" cy="755381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796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02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Результат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2018 год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2019 год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2020 год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(по состоянию на 01.10.2020)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0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Удельный вес воспитанников организаций для детей-сирот и детей, оставшихся без попечения родителей, состоящих на учете в ПДН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8,2%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6,4%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3,1%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0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Удельный вес воспитанников организаций для детей-сирот и детей, оставшихся без попечения родителей, совершивших правонарушения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7,7%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0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Удельный вес воспитанников организаций для детей-сирот и детей, оставшихся без попечения родителей, совершивших самовольные уходы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5,4%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4,3%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1,8%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2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Удельный вес воспитанников организаций для детей-сирот и детей, оставшихся без попечения родителей, состоящих на учете в </a:t>
                      </a:r>
                      <a:r>
                        <a:rPr lang="ru-RU" sz="2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наркодиспансере</a:t>
                      </a:r>
                      <a:r>
                        <a:rPr lang="ru-RU" sz="20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3,2%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2,8%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0,</a:t>
                      </a:r>
                      <a:r>
                        <a:rPr lang="ru-RU" sz="2000" baseline="0" dirty="0">
                          <a:effectLst/>
                          <a:latin typeface="Montserrat" panose="00000500000000000000" pitchFamily="2" charset="-52"/>
                        </a:rPr>
                        <a:t> 7</a:t>
                      </a: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89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189843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26" y="1670589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3600" y="-151568"/>
            <a:ext cx="7879976" cy="14155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Социальные результаты</a:t>
            </a:r>
            <a:endParaRPr lang="ru-RU" sz="2800" dirty="0">
              <a:solidFill>
                <a:schemeClr val="tx1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35234"/>
              </p:ext>
            </p:extLst>
          </p:nvPr>
        </p:nvGraphicFramePr>
        <p:xfrm>
          <a:off x="2353234" y="1388477"/>
          <a:ext cx="15136993" cy="800162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76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8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00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Результат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2018 год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2019 год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2020 год</a:t>
                      </a: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(по состоянию на 01.10.2020)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Формирование позитивного отношения воспитанника к миру и к себе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41%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57%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68%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5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Овладение навыками выхода из сложных жизненных ситуаций с наименьшими потерями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49%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52%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78%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0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Блокировка отрицательных эмоций и выплеск их в социально приемлемой форме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55%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66%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73%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Повышение самооценки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37%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44%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67%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Снижение уровня тревожности, враждебности, агрессивности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65%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54%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35%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36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Приобретение коммуникативных навыков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55%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66%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73%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3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Повышение уровня самосознания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65%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69%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75%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5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Полное отторжение суицидального состояния за счет выработки </a:t>
                      </a:r>
                      <a:r>
                        <a:rPr lang="ru-RU" sz="2000" dirty="0" err="1">
                          <a:effectLst/>
                          <a:latin typeface="Montserrat" panose="00000500000000000000" pitchFamily="2" charset="-52"/>
                        </a:rPr>
                        <a:t>копинг</a:t>
                      </a:r>
                      <a:r>
                        <a:rPr lang="ru-RU" sz="2000" dirty="0">
                          <a:effectLst/>
                          <a:latin typeface="Montserrat" panose="00000500000000000000" pitchFamily="2" charset="-52"/>
                        </a:rPr>
                        <a:t>-стратегий поведения.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4%</a:t>
                      </a: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1%</a:t>
                      </a: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6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314534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26" y="1670589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2482" y="0"/>
            <a:ext cx="11322424" cy="867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-52"/>
              </a:rPr>
              <a:t>Краевая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-52"/>
              </a:rPr>
              <a:t>стажировочная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-52"/>
              </a:rPr>
              <a:t> площадка «Арт - </a:t>
            </a:r>
            <a:r>
              <a:rPr lang="ru-RU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-52"/>
              </a:rPr>
              <a:t>House</a:t>
            </a:r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2" charset="-52"/>
              </a:rPr>
              <a:t>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ru-RU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pic>
        <p:nvPicPr>
          <p:cNvPr id="11" name="Объект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" y="1654452"/>
            <a:ext cx="5642816" cy="3959582"/>
          </a:xfrm>
          <a:prstGeom prst="rect">
            <a:avLst/>
          </a:prstGeom>
        </p:spPr>
      </p:pic>
      <p:pic>
        <p:nvPicPr>
          <p:cNvPr id="12" name="Picture 8" descr="C:\Users\пк\Desktop\техника пазлы\20191217_122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35" y="5728234"/>
            <a:ext cx="5642816" cy="37525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923" y="1469313"/>
            <a:ext cx="6011103" cy="400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пк\Desktop\техника пазлы\20191217_121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5494300"/>
            <a:ext cx="6014086" cy="38694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88428" y="898641"/>
            <a:ext cx="901447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itchFamily="18" charset="0"/>
              </a:rPr>
              <a:t>Техники, разработанные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itchFamily="18" charset="0"/>
              </a:rPr>
              <a:t>специалистами организации: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0782" y="1872864"/>
            <a:ext cx="602717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Арт-техники: «Карта моего счастья», «Моя жизнь как…», «Метафорический портрет»,  «Магия маски», «Магические капли», «Моя жизнь - мои правила».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 Авторская арт–техника «Необычные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пазлы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 или моя история в картинках».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«Арт-клякса» или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кляксография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, «Волшебная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мандала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», «Знакомьтесь, это Я».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  <a:cs typeface="Times New Roman"/>
              </a:rPr>
              <a:t>Модифицированная техника 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Calibri"/>
                <a:cs typeface="Times New Roman"/>
              </a:rPr>
              <a:t>«Все дело в шляпе», разработана на основе методики «Шесть шляп мышления»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Calibri"/>
                <a:cs typeface="Times New Roman"/>
              </a:rPr>
              <a:t>Эдворда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Calibri"/>
                <a:cs typeface="Times New Roman"/>
              </a:rPr>
              <a:t> Де 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Calibri"/>
                <a:cs typeface="Times New Roman"/>
              </a:rPr>
              <a:t>Боно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Calibri"/>
                <a:cs typeface="Times New Roman"/>
              </a:rPr>
              <a:t>». 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Модифицированная техника «Семь вопросов к познанию себя».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Метод «</a:t>
            </a:r>
            <a:r>
              <a:rPr lang="ru-RU" sz="2400" dirty="0" err="1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Фотоголос</a:t>
            </a:r>
            <a:r>
              <a:rPr lang="ru-RU" sz="2400" dirty="0">
                <a:solidFill>
                  <a:schemeClr val="tx1"/>
                </a:solidFill>
                <a:latin typeface="Montserrat" panose="00000500000000000000" pitchFamily="2" charset="-52"/>
                <a:ea typeface="Times New Roman"/>
              </a:rPr>
              <a:t>».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1600" dirty="0">
              <a:solidFill>
                <a:schemeClr val="tx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78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189843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26" y="1670589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0" y="1610436"/>
            <a:ext cx="5556704" cy="3723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2" y="5578183"/>
            <a:ext cx="5564406" cy="37096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32" y="1665059"/>
            <a:ext cx="4809317" cy="36688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r="320"/>
          <a:stretch/>
        </p:blipFill>
        <p:spPr>
          <a:xfrm>
            <a:off x="7142532" y="5619009"/>
            <a:ext cx="4809317" cy="36687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007" y="1642696"/>
            <a:ext cx="5442669" cy="3691190"/>
          </a:xfrm>
          <a:prstGeom prst="rect">
            <a:avLst/>
          </a:prstGeom>
        </p:spPr>
      </p:pic>
      <p:pic>
        <p:nvPicPr>
          <p:cNvPr id="19" name="Объект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273" y="5619008"/>
            <a:ext cx="5420404" cy="36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921225" y="-189843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326" y="1670589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92315"/>
              </p:ext>
            </p:extLst>
          </p:nvPr>
        </p:nvGraphicFramePr>
        <p:xfrm>
          <a:off x="1546414" y="1519519"/>
          <a:ext cx="14980021" cy="738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6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2019 г.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2020 г.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Комментарии детей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Терпимо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22%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Это личное дело каждого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Когда нет другого выхода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Иногда не другого выхода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Откровенное презрение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68%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Это не выход из проблемы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Это слабые люди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Вежливое непонимание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Нужно искать другой способ решения проблемы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Причина может быть, но нужно обратиться к значимому человеку, он поможет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92823" y="458672"/>
            <a:ext cx="11322424" cy="757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Отношение к суицидам (исследование проводил «Детский совет»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ГКУ «Санаторный детский дом №12») 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455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"/>
          <a:stretch/>
        </p:blipFill>
        <p:spPr bwMode="auto">
          <a:xfrm>
            <a:off x="-1731781" y="15374"/>
            <a:ext cx="20123950" cy="109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637" y="1384487"/>
            <a:ext cx="17084753" cy="7684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/>
          <a:stretch/>
        </p:blipFill>
        <p:spPr bwMode="auto">
          <a:xfrm>
            <a:off x="-72567" y="-1091"/>
            <a:ext cx="2888028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50" y="9287788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78608" y="286849"/>
            <a:ext cx="12975336" cy="15860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8872" y="199682"/>
            <a:ext cx="7134936" cy="77061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Montserrat" panose="00000500000000000000" pitchFamily="2" charset="-52"/>
              </a:rPr>
              <a:t>Результат внедрения практики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1390" y="1126414"/>
            <a:ext cx="4935072" cy="1064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УМЕНЬШЕНИЕ КОЛИЧЕСТВА ПОДРОСТКОВ С ДЕВИАНТНЫМ ПОВЕДЕНИЕМ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98879" y="2386732"/>
            <a:ext cx="4935072" cy="9093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ОТСУТСТВИЕ СУИЦИДОВ У ВОСПИТАННИКОВ И ВЫПУСКНИКОВ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01505" y="1029633"/>
            <a:ext cx="5024629" cy="20631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СОЦИАЛЬНО-ЭКОНОМИЧЕСКИЙ ЭФФЕКТ, СОКРАЩЕНИЕ ФИНАНСОВЫХ РАСХОДОВ, СВЯЗАННЫХ С АНТИСОЦИАЛЬНЫМ ПОВЕДЕНИЕМ ПОДРОСТКОВ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407291" y="994128"/>
            <a:ext cx="5041069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УСКОРЕНИЕ ПРОЦЕССОВ СОЦИАЛЬНОЙ АДАПТАЦИИ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425482" y="1979856"/>
            <a:ext cx="5041069" cy="11355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ВЫПУСКНИКИ ПОЛУЧАЮТ ПОДДЕРЖКУ  В СЛУЧАЕ ВОЗНИКНОВЕНИЯ КРИЗИСНЫХ СИТУАЦИЙ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69144" y="3569712"/>
            <a:ext cx="15579216" cy="11797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Montserrat" panose="00000500000000000000" pitchFamily="2" charset="-52"/>
              </a:rPr>
              <a:t>ИСПОЛЬЗУЮТ В СВОЕЙ РАБОТЕ СПЕЦИАЛИСТЫ ОРГАНИЗАЦИЯ ДЛЯ ДЕТЕЙ-СИРОТ И ДЕТЕЙ, ОСТАВШИХСЯ БЕЗ ПОПЕЧЕНИЯ РОДИТЕЛЕЙ, СПЕЦИАЛИСТЫ СЛУЖБ ПОСТИНТЕРНАТНОГО СОПРОВОЖДЕНИЯ СТАВРОПОЛЬСКОГО КРАЯ</a:t>
            </a:r>
            <a:r>
              <a:rPr lang="ru-RU" sz="1800" b="1">
                <a:latin typeface="Montserrat" panose="00000500000000000000" pitchFamily="2" charset="-52"/>
              </a:rPr>
              <a:t>, </a:t>
            </a:r>
          </a:p>
          <a:p>
            <a:pPr algn="ctr"/>
            <a:r>
              <a:rPr lang="ru-RU" sz="1800" b="1">
                <a:latin typeface="Montserrat" panose="00000500000000000000" pitchFamily="2" charset="-52"/>
              </a:rPr>
              <a:t>А </a:t>
            </a:r>
            <a:r>
              <a:rPr lang="ru-RU" sz="1800" b="1" dirty="0">
                <a:latin typeface="Montserrat" panose="00000500000000000000" pitchFamily="2" charset="-52"/>
              </a:rPr>
              <a:t>ТАКЖЕ СПЕЦИАЛИСТЫ ИЗ 21 РЕГИОНА РФ, ПРОЩЕДШИЕ СТАЖИРОВКУ </a:t>
            </a:r>
          </a:p>
          <a:p>
            <a:pPr algn="ctr"/>
            <a:r>
              <a:rPr lang="ru-RU" sz="1800" b="1" dirty="0">
                <a:latin typeface="Montserrat" panose="00000500000000000000" pitchFamily="2" charset="-52"/>
              </a:rPr>
              <a:t>НА БАЗЕ ГКУ «САНАТОРНЫЙ ДЕТСКИЙ ДОМ № 12»»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41692" y="6119102"/>
            <a:ext cx="4935072" cy="90938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КРАЕВОЙ КРИЗИСНЫЙ ЦЕНТР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01505" y="6214081"/>
            <a:ext cx="4935072" cy="90938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ПСИХОЛОГИЧЕСКИЕ СЛУЖБЫ СОПРОВОЖДЕНИЯ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561318" y="6214082"/>
            <a:ext cx="4935072" cy="90938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КРАЕВАЯ СТАЖИРОВОЧНАЯ ПЛОЩАДКА ДЛЯ ОБУЧЕНИЯ СПЕЦИАЛИСТОВ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64855" y="7407924"/>
            <a:ext cx="4935072" cy="132741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ИНФОРМАЦИОННАЯ СТРУКТУРА ДЛЯ ОКАЗАНИЯ ПОМОЩИ ВОСПИТАННИКАМ, СКЛОННЫМ К ДЕСТРУКЦИИ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001505" y="7407924"/>
            <a:ext cx="2167140" cy="130181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ТЕХНОЛОГИЯ «АРТ-</a:t>
            </a:r>
            <a:r>
              <a:rPr lang="en-US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HOUSE</a:t>
            </a:r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531479" y="7500186"/>
            <a:ext cx="4935072" cy="129787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НОРМАТИВНО – ПРАВОВОЕ ОБЕСПЕЧЕНИЕ ДЕЯТЕЛЬНОСТИ  ПРАКТИКИ 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383210" y="2662401"/>
            <a:ext cx="37654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</a:rPr>
              <a:t>СОЦИАЛЬНЫЙ ЭФФЕКТ </a:t>
            </a:r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-1383209" y="7039716"/>
            <a:ext cx="376541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</a:rPr>
              <a:t>СОЗДАНО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 </a:t>
            </a:r>
            <a:r>
              <a:rPr lang="ru-RU" sz="2000" dirty="0">
                <a:noFill/>
                <a:latin typeface="Montserrat" panose="00000500000000000000" pitchFamily="2" charset="-52"/>
              </a:rPr>
              <a:t> </a:t>
            </a:r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3372045" y="4755588"/>
            <a:ext cx="600791" cy="13504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9168645" y="4828016"/>
            <a:ext cx="600791" cy="13504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14698620" y="4806561"/>
            <a:ext cx="600791" cy="1350456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3528506" y="6919330"/>
            <a:ext cx="300396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7957960" y="7030402"/>
            <a:ext cx="300396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14889708" y="6971658"/>
            <a:ext cx="300396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3647038" y="3241537"/>
            <a:ext cx="325798" cy="343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>
            <a:off x="9297062" y="3179879"/>
            <a:ext cx="325798" cy="343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>
            <a:off x="14836116" y="3151090"/>
            <a:ext cx="325798" cy="343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Выгнутая вправо стрелка 33"/>
          <p:cNvSpPr/>
          <p:nvPr/>
        </p:nvSpPr>
        <p:spPr>
          <a:xfrm rot="10431241">
            <a:off x="1001399" y="1725766"/>
            <a:ext cx="731520" cy="25840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10800000" flipH="1">
            <a:off x="17448360" y="1402778"/>
            <a:ext cx="796248" cy="28227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69436" y="7495736"/>
            <a:ext cx="2180935" cy="121400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8000"/>
                </a:solidFill>
                <a:latin typeface="Montserrat" panose="00000500000000000000" pitchFamily="2" charset="-52"/>
              </a:rPr>
              <a:t>АЛГОРИТМ ИСПОЛЬЗОВАНИЯ ПРАКТИКИ</a:t>
            </a:r>
          </a:p>
        </p:txBody>
      </p:sp>
      <p:sp>
        <p:nvSpPr>
          <p:cNvPr id="48" name="Стрелка вверх 47"/>
          <p:cNvSpPr/>
          <p:nvPr/>
        </p:nvSpPr>
        <p:spPr>
          <a:xfrm>
            <a:off x="10688244" y="7042456"/>
            <a:ext cx="300396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058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753</Words>
  <Application>Microsoft Office PowerPoint</Application>
  <PresentationFormat>Произвольный</PresentationFormat>
  <Paragraphs>132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Montserrat SemiBold</vt:lpstr>
      <vt:lpstr>Arial</vt:lpstr>
      <vt:lpstr>Montserrat</vt:lpstr>
      <vt:lpstr>Symbol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Кирпичева Галина Владимировна</dc:creator>
  <cp:lastModifiedBy>Dmitry Hatters</cp:lastModifiedBy>
  <cp:revision>96</cp:revision>
  <cp:lastPrinted>2020-11-06T08:34:53Z</cp:lastPrinted>
  <dcterms:modified xsi:type="dcterms:W3CDTF">2020-11-24T10:41:54Z</dcterms:modified>
</cp:coreProperties>
</file>